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79" r:id="rId6"/>
    <p:sldId id="280" r:id="rId7"/>
    <p:sldId id="285" r:id="rId8"/>
    <p:sldId id="283" r:id="rId9"/>
    <p:sldId id="282" r:id="rId10"/>
    <p:sldId id="260" r:id="rId11"/>
    <p:sldId id="269" r:id="rId12"/>
    <p:sldId id="272" r:id="rId13"/>
  </p:sldIdLst>
  <p:sldSz cx="12601575" cy="7200900"/>
  <p:notesSz cx="9144000" cy="6858000"/>
  <p:defaultTextStyle>
    <a:defPPr>
      <a:defRPr lang="ru-RU"/>
    </a:defPPr>
    <a:lvl1pPr marL="0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687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375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062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2749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436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123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59811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5498" algn="l" defTabSz="11313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DDDDDD"/>
    <a:srgbClr val="FF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730" autoAdjust="0"/>
    <p:restoredTop sz="94660"/>
  </p:normalViewPr>
  <p:slideViewPr>
    <p:cSldViewPr>
      <p:cViewPr>
        <p:scale>
          <a:sx n="75" d="100"/>
          <a:sy n="75" d="100"/>
        </p:scale>
        <p:origin x="-2478" y="-690"/>
      </p:cViewPr>
      <p:guideLst>
        <p:guide orient="horz" pos="2268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18" y="2236947"/>
            <a:ext cx="10711339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6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2" y="288371"/>
            <a:ext cx="2835355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8" y="288371"/>
            <a:ext cx="8296037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8" y="4627245"/>
            <a:ext cx="10711339" cy="143017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8" y="3052049"/>
            <a:ext cx="10711339" cy="157519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6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3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0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2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4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1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98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54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0079" y="1680211"/>
            <a:ext cx="5565696" cy="47522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5801" y="1680211"/>
            <a:ext cx="5565696" cy="47522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11869"/>
            <a:ext cx="5567884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687" indent="0">
              <a:buNone/>
              <a:defRPr sz="2500" b="1"/>
            </a:lvl2pPr>
            <a:lvl3pPr marL="1131375" indent="0">
              <a:buNone/>
              <a:defRPr sz="2200" b="1"/>
            </a:lvl3pPr>
            <a:lvl4pPr marL="1697062" indent="0">
              <a:buNone/>
              <a:defRPr sz="2000" b="1"/>
            </a:lvl4pPr>
            <a:lvl5pPr marL="2262749" indent="0">
              <a:buNone/>
              <a:defRPr sz="2000" b="1"/>
            </a:lvl5pPr>
            <a:lvl6pPr marL="2828436" indent="0">
              <a:buNone/>
              <a:defRPr sz="2000" b="1"/>
            </a:lvl6pPr>
            <a:lvl7pPr marL="3394123" indent="0">
              <a:buNone/>
              <a:defRPr sz="2000" b="1"/>
            </a:lvl7pPr>
            <a:lvl8pPr marL="3959811" indent="0">
              <a:buNone/>
              <a:defRPr sz="2000" b="1"/>
            </a:lvl8pPr>
            <a:lvl9pPr marL="452549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0079" y="2283618"/>
            <a:ext cx="5567884" cy="414885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26" y="1611869"/>
            <a:ext cx="5570071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687" indent="0">
              <a:buNone/>
              <a:defRPr sz="2500" b="1"/>
            </a:lvl2pPr>
            <a:lvl3pPr marL="1131375" indent="0">
              <a:buNone/>
              <a:defRPr sz="2200" b="1"/>
            </a:lvl3pPr>
            <a:lvl4pPr marL="1697062" indent="0">
              <a:buNone/>
              <a:defRPr sz="2000" b="1"/>
            </a:lvl4pPr>
            <a:lvl5pPr marL="2262749" indent="0">
              <a:buNone/>
              <a:defRPr sz="2000" b="1"/>
            </a:lvl5pPr>
            <a:lvl6pPr marL="2828436" indent="0">
              <a:buNone/>
              <a:defRPr sz="2000" b="1"/>
            </a:lvl6pPr>
            <a:lvl7pPr marL="3394123" indent="0">
              <a:buNone/>
              <a:defRPr sz="2000" b="1"/>
            </a:lvl7pPr>
            <a:lvl8pPr marL="3959811" indent="0">
              <a:buNone/>
              <a:defRPr sz="2000" b="1"/>
            </a:lvl8pPr>
            <a:lvl9pPr marL="452549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01426" y="2283618"/>
            <a:ext cx="5570071" cy="414885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286703"/>
            <a:ext cx="4145831" cy="122015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6866" y="286704"/>
            <a:ext cx="7044631" cy="614576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0" y="1506856"/>
            <a:ext cx="4145831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65687" indent="0">
              <a:buNone/>
              <a:defRPr sz="1500"/>
            </a:lvl2pPr>
            <a:lvl3pPr marL="1131375" indent="0">
              <a:buNone/>
              <a:defRPr sz="1200"/>
            </a:lvl3pPr>
            <a:lvl4pPr marL="1697062" indent="0">
              <a:buNone/>
              <a:defRPr sz="1100"/>
            </a:lvl4pPr>
            <a:lvl5pPr marL="2262749" indent="0">
              <a:buNone/>
              <a:defRPr sz="1100"/>
            </a:lvl5pPr>
            <a:lvl6pPr marL="2828436" indent="0">
              <a:buNone/>
              <a:defRPr sz="1100"/>
            </a:lvl6pPr>
            <a:lvl7pPr marL="3394123" indent="0">
              <a:buNone/>
              <a:defRPr sz="1100"/>
            </a:lvl7pPr>
            <a:lvl8pPr marL="3959811" indent="0">
              <a:buNone/>
              <a:defRPr sz="1100"/>
            </a:lvl8pPr>
            <a:lvl9pPr marL="45254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997" y="5040630"/>
            <a:ext cx="7560945" cy="59507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997" y="643414"/>
            <a:ext cx="7560945" cy="4320540"/>
          </a:xfrm>
        </p:spPr>
        <p:txBody>
          <a:bodyPr/>
          <a:lstStyle>
            <a:lvl1pPr marL="0" indent="0">
              <a:buNone/>
              <a:defRPr sz="3900"/>
            </a:lvl1pPr>
            <a:lvl2pPr marL="565687" indent="0">
              <a:buNone/>
              <a:defRPr sz="3500"/>
            </a:lvl2pPr>
            <a:lvl3pPr marL="1131375" indent="0">
              <a:buNone/>
              <a:defRPr sz="3000"/>
            </a:lvl3pPr>
            <a:lvl4pPr marL="1697062" indent="0">
              <a:buNone/>
              <a:defRPr sz="2500"/>
            </a:lvl4pPr>
            <a:lvl5pPr marL="2262749" indent="0">
              <a:buNone/>
              <a:defRPr sz="2500"/>
            </a:lvl5pPr>
            <a:lvl6pPr marL="2828436" indent="0">
              <a:buNone/>
              <a:defRPr sz="2500"/>
            </a:lvl6pPr>
            <a:lvl7pPr marL="3394123" indent="0">
              <a:buNone/>
              <a:defRPr sz="2500"/>
            </a:lvl7pPr>
            <a:lvl8pPr marL="3959811" indent="0">
              <a:buNone/>
              <a:defRPr sz="2500"/>
            </a:lvl8pPr>
            <a:lvl9pPr marL="4525498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997" y="5635705"/>
            <a:ext cx="7560945" cy="845105"/>
          </a:xfrm>
        </p:spPr>
        <p:txBody>
          <a:bodyPr/>
          <a:lstStyle>
            <a:lvl1pPr marL="0" indent="0">
              <a:buNone/>
              <a:defRPr sz="1700"/>
            </a:lvl1pPr>
            <a:lvl2pPr marL="565687" indent="0">
              <a:buNone/>
              <a:defRPr sz="1500"/>
            </a:lvl2pPr>
            <a:lvl3pPr marL="1131375" indent="0">
              <a:buNone/>
              <a:defRPr sz="1200"/>
            </a:lvl3pPr>
            <a:lvl4pPr marL="1697062" indent="0">
              <a:buNone/>
              <a:defRPr sz="1100"/>
            </a:lvl4pPr>
            <a:lvl5pPr marL="2262749" indent="0">
              <a:buNone/>
              <a:defRPr sz="1100"/>
            </a:lvl5pPr>
            <a:lvl6pPr marL="2828436" indent="0">
              <a:buNone/>
              <a:defRPr sz="1100"/>
            </a:lvl6pPr>
            <a:lvl7pPr marL="3394123" indent="0">
              <a:buNone/>
              <a:defRPr sz="1100"/>
            </a:lvl7pPr>
            <a:lvl8pPr marL="3959811" indent="0">
              <a:buNone/>
              <a:defRPr sz="1100"/>
            </a:lvl8pPr>
            <a:lvl9pPr marL="452549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88370"/>
            <a:ext cx="11341418" cy="1200150"/>
          </a:xfrm>
          <a:prstGeom prst="rect">
            <a:avLst/>
          </a:prstGeom>
        </p:spPr>
        <p:txBody>
          <a:bodyPr vert="horz" lIns="113137" tIns="56569" rIns="113137" bIns="5656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1680211"/>
            <a:ext cx="11341418" cy="4752261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78" y="6674168"/>
            <a:ext cx="2940368" cy="383381"/>
          </a:xfrm>
          <a:prstGeom prst="rect">
            <a:avLst/>
          </a:prstGeom>
        </p:spPr>
        <p:txBody>
          <a:bodyPr vert="horz" lIns="113137" tIns="56569" rIns="113137" bIns="5656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 vert="horz" lIns="113137" tIns="56569" rIns="113137" bIns="5656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 vert="horz" lIns="113137" tIns="56569" rIns="113137" bIns="5656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1375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265" indent="-424265" algn="l" defTabSz="113137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9241" indent="-353554" algn="l" defTabSz="1131375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218" indent="-282844" algn="l" defTabSz="113137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905" indent="-282844" algn="l" defTabSz="113137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592" indent="-282844" algn="l" defTabSz="113137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280" indent="-282844" algn="l" defTabSz="1131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6967" indent="-282844" algn="l" defTabSz="1131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2654" indent="-282844" algn="l" defTabSz="1131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8341" indent="-282844" algn="l" defTabSz="1131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687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75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062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749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436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123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11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5498" algn="l" defTabSz="11313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vk.com/arrivo_media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arrivomedia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ww.instagram.com/arrivomedia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arrivomedia.ru/contacts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hyperlink" Target="https://arrivomedia.ru/portfolio/clio-sof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rivomedia.ru/portfolio/dc.php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риво\YandexDisk\Арриво Медиа\Редизайн\Лендинги\10 Разработка - заглушка\circ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601574" cy="72009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188" y="2743857"/>
            <a:ext cx="3899226" cy="42454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519"/>
              </a:spcAft>
            </a:pPr>
            <a:r>
              <a:rPr lang="ru-RU" sz="1600" dirty="0" smtClean="0">
                <a:solidFill>
                  <a:srgbClr val="FF33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РАЗРАБОТКА САЙТОВ ПОД КЛЮЧ</a:t>
            </a:r>
            <a:endParaRPr lang="ru-RU" sz="1600" dirty="0">
              <a:solidFill>
                <a:srgbClr val="FF3366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4123" y="3111635"/>
            <a:ext cx="6096531" cy="1417416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/>
                <a:ea typeface="Times New Roman"/>
                <a:cs typeface="Times New Roman"/>
              </a:rPr>
              <a:t>ВЕБ-СТУДИЯ</a:t>
            </a: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1187" y="4324340"/>
            <a:ext cx="6347499" cy="924791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/>
                <a:cs typeface="Times New Roman"/>
              </a:rPr>
              <a:t>Создание корпоративных сайтов,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/>
                <a:cs typeface="Times New Roman"/>
              </a:rPr>
              <a:t>лендингов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/>
                <a:cs typeface="Times New Roman"/>
              </a:rPr>
              <a:t>,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/>
                <a:cs typeface="Times New Roman"/>
              </a:rPr>
              <a:t>интернет-магазинов</a:t>
            </a:r>
            <a:endParaRPr lang="ru-RU" sz="18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0580" y="5423311"/>
            <a:ext cx="3261623" cy="1402326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+7 (495) 741 88 27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info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@</a:t>
            </a:r>
            <a:r>
              <a:rPr lang="en-US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arrivomedia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.</a:t>
            </a:r>
            <a:r>
              <a:rPr lang="en-US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ru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en-US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arrivomedia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.</a:t>
            </a:r>
            <a:r>
              <a:rPr lang="en-US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ru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endParaRPr lang="ru-RU" sz="1800" dirty="0">
              <a:ea typeface="Times New Roman"/>
              <a:cs typeface="Times New Roman"/>
            </a:endParaRPr>
          </a:p>
        </p:txBody>
      </p:sp>
      <p:pic>
        <p:nvPicPr>
          <p:cNvPr id="8" name="Picture 3" descr="C:\Users\Арриво\YandexDisk\Арриво Медиа\Редизайн\Лендинги\10 Разработка - заглушка\landing-rev-img-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908" y="1995098"/>
            <a:ext cx="5220668" cy="2968642"/>
          </a:xfrm>
          <a:prstGeom prst="rect">
            <a:avLst/>
          </a:prstGeom>
          <a:noFill/>
        </p:spPr>
      </p:pic>
      <p:pic>
        <p:nvPicPr>
          <p:cNvPr id="1028" name="Picture 4" descr="C:\Users\Арриво\YandexDisk\Арриво Медиа\Редизайн\Лендинги\10 Разработка - заглушка\landing-rev-img-2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851" y="2880370"/>
            <a:ext cx="1366464" cy="2542575"/>
          </a:xfrm>
          <a:prstGeom prst="rect">
            <a:avLst/>
          </a:prstGeom>
          <a:noFill/>
        </p:spPr>
      </p:pic>
      <p:pic>
        <p:nvPicPr>
          <p:cNvPr id="9" name="Picture 5" descr="C:\Users\Арриво\YandexDisk\Арриво Медиа\Редизайн\Лендинги\10 Разработка - заглушка\сердечк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859" y="1008162"/>
            <a:ext cx="1126157" cy="952198"/>
          </a:xfrm>
          <a:prstGeom prst="rect">
            <a:avLst/>
          </a:prstGeom>
          <a:noFill/>
        </p:spPr>
      </p:pic>
      <p:pic>
        <p:nvPicPr>
          <p:cNvPr id="10" name="Picture 6" descr="C:\Users\Арриво\YandexDisk\Арриво Медиа\Редизайн\Лендинги\10 Разработка - заглушка\landing-rev-img-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2355" y="432098"/>
            <a:ext cx="4609952" cy="1584176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30963" y="216074"/>
            <a:ext cx="2297416" cy="947518"/>
          </a:xfrm>
          <a:prstGeom prst="rect">
            <a:avLst/>
          </a:prstGeom>
        </p:spPr>
        <p:txBody>
          <a:bodyPr vert="horz" lIns="113137" tIns="56569" rIns="113137" bIns="56569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err="1" smtClean="0">
                <a:latin typeface="Roboto Black"/>
                <a:ea typeface="Times New Roman"/>
                <a:cs typeface="Times New Roman"/>
              </a:rPr>
              <a:t>Arrivo</a:t>
            </a:r>
            <a:r>
              <a:rPr lang="en-US" sz="2800" dirty="0" err="1" smtClean="0">
                <a:solidFill>
                  <a:srgbClr val="FF3366"/>
                </a:solidFill>
                <a:latin typeface="Roboto Black"/>
                <a:ea typeface="Times New Roman"/>
                <a:cs typeface="Times New Roman"/>
              </a:rPr>
              <a:t>M</a:t>
            </a:r>
            <a:r>
              <a:rPr lang="en-US" sz="2800" dirty="0" err="1" smtClean="0">
                <a:latin typeface="Roboto Black"/>
                <a:ea typeface="Times New Roman"/>
                <a:cs typeface="Times New Roman"/>
              </a:rPr>
              <a:t>edia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Арриво\YandexDisk\Арриво Медиа\Редизайн\Лендинги\10 Разработка - заглушка\Логотипы технологий\yi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9083" y="5256634"/>
            <a:ext cx="1249517" cy="266824"/>
          </a:xfrm>
          <a:prstGeom prst="rect">
            <a:avLst/>
          </a:prstGeom>
          <a:noFill/>
        </p:spPr>
      </p:pic>
      <p:pic>
        <p:nvPicPr>
          <p:cNvPr id="2051" name="Picture 3" descr="C:\Users\Арриво\YandexDisk\Арриво Медиа\Редизайн\Лендинги\10 Разработка - заглушка\Логотипы технологий\1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376" y="5256634"/>
            <a:ext cx="1295075" cy="250555"/>
          </a:xfrm>
          <a:prstGeom prst="rect">
            <a:avLst/>
          </a:prstGeom>
          <a:noFill/>
        </p:spPr>
      </p:pic>
      <p:pic>
        <p:nvPicPr>
          <p:cNvPr id="2052" name="Picture 4" descr="C:\Users\Арриво\YandexDisk\Арриво Медиа\Редизайн\Лендинги\10 Разработка - заглушка\Логотипы технологий\angul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651" y="5243934"/>
            <a:ext cx="979439" cy="266824"/>
          </a:xfrm>
          <a:prstGeom prst="rect">
            <a:avLst/>
          </a:prstGeom>
          <a:noFill/>
        </p:spPr>
      </p:pic>
      <p:pic>
        <p:nvPicPr>
          <p:cNvPr id="2053" name="Picture 5" descr="C:\Users\Арриво\YandexDisk\Арриво Медиа\Редизайн\Лендинги\10 Разработка - заглушка\Логотипы технологий\w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139" y="5256634"/>
            <a:ext cx="1298327" cy="266824"/>
          </a:xfrm>
          <a:prstGeom prst="rect">
            <a:avLst/>
          </a:prstGeom>
          <a:noFill/>
        </p:spPr>
      </p:pic>
      <p:pic>
        <p:nvPicPr>
          <p:cNvPr id="2054" name="Picture 6" descr="C:\Users\Арриво\YandexDisk\Арриво Медиа\Редизайн\Иконки\Соц. сети\ФБ черный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13355" y="6552778"/>
            <a:ext cx="360040" cy="360040"/>
          </a:xfrm>
          <a:prstGeom prst="rect">
            <a:avLst/>
          </a:prstGeom>
          <a:noFill/>
        </p:spPr>
      </p:pic>
      <p:pic>
        <p:nvPicPr>
          <p:cNvPr id="2055" name="Picture 7" descr="C:\Users\Арриво\YandexDisk\Арриво Медиа\Редизайн\Иконки\Соц. сети\ВК черный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981307" y="6552778"/>
            <a:ext cx="360040" cy="360040"/>
          </a:xfrm>
          <a:prstGeom prst="rect">
            <a:avLst/>
          </a:prstGeom>
          <a:noFill/>
        </p:spPr>
      </p:pic>
      <p:pic>
        <p:nvPicPr>
          <p:cNvPr id="2056" name="Picture 8" descr="C:\Users\Арриво\YandexDisk\Арриво Медиа\Редизайн\Иконки\Соц. сети\ИГ черный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45403" y="6552778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815329" y="492592"/>
            <a:ext cx="1704940" cy="1137021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6000" dirty="0" smtClean="0">
                <a:solidFill>
                  <a:srgbClr val="FF3366"/>
                </a:solidFill>
                <a:latin typeface="Roboto Black"/>
                <a:ea typeface="Times New Roman"/>
                <a:cs typeface="Times New Roman"/>
              </a:rPr>
              <a:t>556</a:t>
            </a:r>
            <a:endParaRPr lang="ru-RU" sz="6000" dirty="0">
              <a:solidFill>
                <a:srgbClr val="FF3366"/>
              </a:solidFill>
              <a:ea typeface="Times New Roman"/>
              <a:cs typeface="Times New Roman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52393" y="1440110"/>
            <a:ext cx="3224560" cy="871716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ДОВОЛЬНЫХ КЛИЕНТОВ </a:t>
            </a:r>
            <a:br>
              <a:rPr lang="ru-RU" sz="1800" dirty="0" smtClean="0"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В 46 РАЗНЫХ ТЕМАТИКАХ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78266" y="2387627"/>
            <a:ext cx="2594473" cy="1137021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6000" dirty="0" smtClean="0">
                <a:solidFill>
                  <a:srgbClr val="FF3366"/>
                </a:solidFill>
                <a:latin typeface="Roboto Black"/>
                <a:ea typeface="Times New Roman"/>
                <a:cs typeface="Times New Roman"/>
              </a:rPr>
              <a:t>1435</a:t>
            </a:r>
            <a:endParaRPr lang="ru-RU" sz="6000" dirty="0">
              <a:solidFill>
                <a:srgbClr val="FF3366"/>
              </a:solidFill>
              <a:ea typeface="Times New Roman"/>
              <a:cs typeface="Times New Roman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15329" y="3335145"/>
            <a:ext cx="3224560" cy="871716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РЕАЛИЗОВАННЫХ ПРОЕКТОВ</a:t>
            </a:r>
            <a:r>
              <a:rPr lang="en-US" sz="1800" dirty="0" smtClean="0">
                <a:latin typeface="Roboto Light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В </a:t>
            </a:r>
            <a:r>
              <a:rPr lang="en-US" sz="1800" dirty="0" smtClean="0">
                <a:latin typeface="Roboto Light"/>
                <a:ea typeface="Times New Roman"/>
                <a:cs typeface="Times New Roman"/>
              </a:rPr>
              <a:t>DIGITAL-MEDIA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079129" y="492592"/>
            <a:ext cx="4262349" cy="1137021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6000" dirty="0" smtClean="0">
                <a:solidFill>
                  <a:srgbClr val="FF3366"/>
                </a:solidFill>
                <a:latin typeface="Roboto Black"/>
                <a:ea typeface="Times New Roman"/>
                <a:cs typeface="Times New Roman"/>
              </a:rPr>
              <a:t>850 000</a:t>
            </a:r>
            <a:endParaRPr lang="ru-RU" sz="6000" dirty="0">
              <a:solidFill>
                <a:srgbClr val="FF3366"/>
              </a:solidFill>
              <a:ea typeface="Times New Roman"/>
              <a:cs typeface="Times New Roma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116193" y="1440110"/>
            <a:ext cx="5151882" cy="871716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ДОСТИЖЕНИЙ КОНВЕРСИЙ:</a:t>
            </a:r>
            <a:br>
              <a:rPr lang="ru-RU" sz="1800" dirty="0" smtClean="0"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ПРОДАЖИ, ЗАЯВКИ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042065" y="2387627"/>
            <a:ext cx="4521796" cy="1137021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6000" dirty="0" smtClean="0">
                <a:solidFill>
                  <a:srgbClr val="FF3366"/>
                </a:solidFill>
                <a:latin typeface="Roboto Black"/>
                <a:ea typeface="Times New Roman"/>
                <a:cs typeface="Times New Roman"/>
              </a:rPr>
              <a:t>60 000</a:t>
            </a:r>
            <a:r>
              <a:rPr lang="ru-RU" sz="6000" dirty="0" smtClean="0">
                <a:solidFill>
                  <a:srgbClr val="FF3366"/>
                </a:solidFill>
                <a:latin typeface="Roboto Black"/>
                <a:ea typeface="Times New Roman"/>
                <a:cs typeface="Times New Roman"/>
              </a:rPr>
              <a:t>К</a:t>
            </a:r>
            <a:endParaRPr lang="ru-RU" sz="6000" dirty="0">
              <a:solidFill>
                <a:srgbClr val="FF3366"/>
              </a:solidFill>
              <a:ea typeface="Times New Roman"/>
              <a:cs typeface="Times New Roman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079129" y="3335145"/>
            <a:ext cx="3780518" cy="871716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ЦЕЛЕВОГО ТРАФИКА </a:t>
            </a:r>
            <a:br>
              <a:rPr lang="ru-RU" sz="1800" dirty="0" smtClean="0"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latin typeface="Roboto Light"/>
                <a:ea typeface="Times New Roman"/>
                <a:cs typeface="Times New Roman"/>
              </a:rPr>
              <a:t>НА САЙТЫ КЛИЕНТОВ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548084"/>
            <a:ext cx="12601575" cy="2956138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47439" tIns="23720" rIns="47439" bIns="23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Арриво\YandexDisk\Арриво Медиа\Редизайн\Иконки\Лого клиентя ЧБ в слайдер\А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221" y="4532447"/>
            <a:ext cx="1608926" cy="1645251"/>
          </a:xfrm>
          <a:prstGeom prst="rect">
            <a:avLst/>
          </a:prstGeom>
          <a:noFill/>
        </p:spPr>
      </p:pic>
      <p:pic>
        <p:nvPicPr>
          <p:cNvPr id="17412" name="Picture 4" descr="C:\Users\Арриво\YandexDisk\Арриво Медиа\Редизайн\Иконки\Лого клиентя ЧБ в слайдер\Мерседе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285" y="5457584"/>
            <a:ext cx="1904114" cy="1947104"/>
          </a:xfrm>
          <a:prstGeom prst="rect">
            <a:avLst/>
          </a:prstGeom>
          <a:noFill/>
        </p:spPr>
      </p:pic>
      <p:pic>
        <p:nvPicPr>
          <p:cNvPr id="17413" name="Picture 5" descr="C:\Users\Арриво\YandexDisk\Арриво Медиа\Редизайн\Иконки\Лого клиентя ЧБ в слайдер\1 Мебельн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706" y="4399810"/>
            <a:ext cx="1886890" cy="1929491"/>
          </a:xfrm>
          <a:prstGeom prst="rect">
            <a:avLst/>
          </a:prstGeom>
          <a:noFill/>
        </p:spPr>
      </p:pic>
      <p:pic>
        <p:nvPicPr>
          <p:cNvPr id="17415" name="Picture 7" descr="C:\Users\Арриво\YandexDisk\Арриво Медиа\Редизайн\Иконки\Лого клиентя ЧБ в слайдер\Медиц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8024" y="4699570"/>
            <a:ext cx="1257926" cy="1286327"/>
          </a:xfrm>
          <a:prstGeom prst="rect">
            <a:avLst/>
          </a:prstGeom>
          <a:noFill/>
        </p:spPr>
      </p:pic>
      <p:pic>
        <p:nvPicPr>
          <p:cNvPr id="17416" name="Picture 8" descr="C:\Users\Арриво\YandexDisk\Арриво Медиа\Редизайн\Иконки\Лого клиентя ЧБ в слайдер\БС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4881" y="4813272"/>
            <a:ext cx="1163582" cy="1189853"/>
          </a:xfrm>
          <a:prstGeom prst="rect">
            <a:avLst/>
          </a:prstGeom>
          <a:noFill/>
        </p:spPr>
      </p:pic>
      <p:pic>
        <p:nvPicPr>
          <p:cNvPr id="17418" name="Picture 10" descr="C:\Users\Арриво\YandexDisk\Арриво Медиа\Редизайн\Иконки\Лого клиентя ЧБ в слайдер\Реми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89008" y="6063996"/>
            <a:ext cx="1037789" cy="1061220"/>
          </a:xfrm>
          <a:prstGeom prst="rect">
            <a:avLst/>
          </a:prstGeom>
          <a:noFill/>
        </p:spPr>
      </p:pic>
      <p:pic>
        <p:nvPicPr>
          <p:cNvPr id="17419" name="Picture 11" descr="C:\Users\Арриво\YandexDisk\Арриво Медиа\Редизайн\Иконки\Лого клиентя ЧБ в слайдер\Росевробан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0280" y="5457584"/>
            <a:ext cx="2080507" cy="2127480"/>
          </a:xfrm>
          <a:prstGeom prst="rect">
            <a:avLst/>
          </a:prstGeom>
          <a:noFill/>
        </p:spPr>
      </p:pic>
      <p:pic>
        <p:nvPicPr>
          <p:cNvPr id="17420" name="Picture 12" descr="C:\Users\Арриво\YandexDisk\Арриво Медиа\Редизайн\Иконки\Лого клиентя ЧБ в слайдер\Фамил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0960" y="5798691"/>
            <a:ext cx="1464606" cy="149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836"/>
            <a:ext cx="6300787" cy="7200064"/>
          </a:xfrm>
          <a:prstGeom prst="rect">
            <a:avLst/>
          </a:prstGeom>
          <a:solidFill>
            <a:srgbClr val="EDE9E6"/>
          </a:solidFill>
          <a:ln w="9525">
            <a:noFill/>
            <a:miter lim="800000"/>
            <a:headEnd/>
            <a:tailEnd/>
          </a:ln>
        </p:spPr>
        <p:txBody>
          <a:bodyPr vert="horz" wrap="square" lIns="47439" tIns="23720" rIns="47439" bIns="23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30009" y="1061102"/>
            <a:ext cx="2646441" cy="568511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FF3366"/>
                </a:solidFill>
                <a:latin typeface="Roboto Light"/>
                <a:ea typeface="Times New Roman"/>
                <a:cs typeface="Times New Roman"/>
              </a:rPr>
              <a:t>ВАШ ПУТЬ К УСПЕХУ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30010" y="1857017"/>
            <a:ext cx="5263074" cy="1895035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4800" dirty="0" smtClean="0">
                <a:latin typeface="Roboto Black"/>
                <a:ea typeface="Times New Roman"/>
                <a:cs typeface="Times New Roman"/>
              </a:rPr>
              <a:t>DIGITAL</a:t>
            </a:r>
            <a:endParaRPr lang="ru-RU" sz="4800" dirty="0" smtClean="0">
              <a:ea typeface="Times New Roman"/>
              <a:cs typeface="Times New Roman"/>
            </a:endParaRPr>
          </a:p>
          <a:p>
            <a:r>
              <a:rPr lang="ru-RU" sz="4800" dirty="0" smtClean="0">
                <a:latin typeface="Roboto Black"/>
                <a:ea typeface="Times New Roman"/>
                <a:cs typeface="Times New Roman"/>
              </a:rPr>
              <a:t>АГЕНТСТВО</a:t>
            </a:r>
            <a:endParaRPr lang="ru-RU" sz="4800" dirty="0">
              <a:ea typeface="Times New Roman"/>
              <a:cs typeface="Times New Roman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30010" y="3903655"/>
            <a:ext cx="5151882" cy="2690950"/>
          </a:xfrm>
          <a:prstGeom prst="rect">
            <a:avLst/>
          </a:prstGeom>
        </p:spPr>
        <p:txBody>
          <a:bodyPr vert="horz" lIns="113137" tIns="56569" rIns="113137" bIns="56569" rtlCol="0">
            <a:normAutofit fontScale="92500"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За 10 лет работы мы накопили более </a:t>
            </a:r>
            <a:br>
              <a:rPr lang="ru-RU" sz="1900" dirty="0" smtClean="0">
                <a:latin typeface="Roboto Light"/>
                <a:ea typeface="Times New Roman"/>
                <a:cs typeface="Times New Roman"/>
              </a:rPr>
            </a:b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500 000 опубликованных материалов, провели более 30 000 рекламных кампаний, сделали более 1 000 000 </a:t>
            </a:r>
            <a:r>
              <a:rPr lang="ru-RU" sz="1900" dirty="0" err="1" smtClean="0">
                <a:latin typeface="Roboto Light"/>
                <a:ea typeface="Times New Roman"/>
                <a:cs typeface="Times New Roman"/>
              </a:rPr>
              <a:t>онлайн</a:t>
            </a: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 продаж </a:t>
            </a:r>
            <a:br>
              <a:rPr lang="ru-RU" sz="1900" dirty="0" smtClean="0">
                <a:latin typeface="Roboto Light"/>
                <a:ea typeface="Times New Roman"/>
                <a:cs typeface="Times New Roman"/>
              </a:rPr>
            </a:b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для наших клиентов. Охват аудитории наших клиентов составил более 200 млн. человек </a:t>
            </a:r>
            <a:br>
              <a:rPr lang="ru-RU" sz="1900" dirty="0" smtClean="0">
                <a:latin typeface="Roboto Light"/>
                <a:ea typeface="Times New Roman"/>
                <a:cs typeface="Times New Roman"/>
              </a:rPr>
            </a:b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в России и в мире.</a:t>
            </a:r>
            <a:endParaRPr lang="ru-RU" sz="1200" dirty="0">
              <a:ea typeface="Times New Roman"/>
              <a:cs typeface="Times New Roman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41202" y="2592338"/>
            <a:ext cx="2372090" cy="113702"/>
          </a:xfrm>
          <a:prstGeom prst="rect">
            <a:avLst/>
          </a:prstGeom>
          <a:solidFill>
            <a:srgbClr val="FED841"/>
          </a:solidFill>
          <a:ln w="9525">
            <a:noFill/>
            <a:miter lim="800000"/>
            <a:headEnd/>
            <a:tailEnd/>
          </a:ln>
        </p:spPr>
        <p:txBody>
          <a:bodyPr vert="horz" wrap="square" lIns="47439" tIns="23720" rIns="47439" bIns="23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Арриво\YandexDisk\Арриво Медиа\Редизайн\Лендинги\О нас\о нас - 1.jpg"/>
          <p:cNvPicPr>
            <a:picLocks noChangeAspect="1" noChangeArrowheads="1"/>
          </p:cNvPicPr>
          <p:nvPr/>
        </p:nvPicPr>
        <p:blipFill>
          <a:blip r:embed="rId2" cstate="print"/>
          <a:srcRect t="5248" b="7274"/>
          <a:stretch>
            <a:fillRect/>
          </a:stretch>
        </p:blipFill>
        <p:spPr bwMode="auto">
          <a:xfrm>
            <a:off x="6300787" y="0"/>
            <a:ext cx="6300788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6300787" cy="7200900"/>
          </a:xfrm>
          <a:prstGeom prst="rect">
            <a:avLst/>
          </a:prstGeom>
          <a:solidFill>
            <a:srgbClr val="FED841"/>
          </a:solidFill>
          <a:ln w="9525">
            <a:noFill/>
            <a:miter lim="800000"/>
            <a:headEnd/>
            <a:tailEnd/>
          </a:ln>
        </p:spPr>
        <p:txBody>
          <a:bodyPr vert="horz" wrap="square" lIns="47439" tIns="23720" rIns="47439" bIns="23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6131" y="2349727"/>
            <a:ext cx="5263074" cy="1895035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4800" dirty="0" smtClean="0">
                <a:latin typeface="Roboto Black"/>
                <a:ea typeface="Times New Roman"/>
                <a:cs typeface="Times New Roman"/>
              </a:rPr>
              <a:t>ОСТАЛИСЬ ВОПРОСЫ?</a:t>
            </a:r>
            <a:endParaRPr lang="ru-RU" sz="4800" dirty="0">
              <a:ea typeface="Times New Roman"/>
              <a:cs typeface="Times New Roman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1820" y="3990804"/>
            <a:ext cx="3298687" cy="113702"/>
          </a:xfrm>
          <a:prstGeom prst="rect">
            <a:avLst/>
          </a:prstGeom>
          <a:solidFill>
            <a:srgbClr val="FF3366"/>
          </a:solidFill>
          <a:ln w="9525">
            <a:noFill/>
            <a:miter lim="800000"/>
            <a:headEnd/>
            <a:tailEnd/>
          </a:ln>
        </p:spPr>
        <p:txBody>
          <a:bodyPr vert="horz" wrap="square" lIns="47439" tIns="23720" rIns="47439" bIns="23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19395" y="6291400"/>
            <a:ext cx="4169624" cy="947518"/>
          </a:xfrm>
          <a:prstGeom prst="rect">
            <a:avLst/>
          </a:prstGeom>
        </p:spPr>
        <p:txBody>
          <a:bodyPr vert="horz" lIns="113137" tIns="56569" rIns="113137" bIns="5656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err="1" smtClean="0">
                <a:latin typeface="Roboto Black"/>
                <a:ea typeface="Times New Roman"/>
                <a:cs typeface="Times New Roman"/>
              </a:rPr>
              <a:t>Arrivo</a:t>
            </a:r>
            <a:r>
              <a:rPr lang="en-US" sz="2800" dirty="0" smtClean="0">
                <a:latin typeface="Roboto Black"/>
                <a:ea typeface="Times New Roman"/>
                <a:cs typeface="Times New Roman"/>
              </a:rPr>
              <a:t>    </a:t>
            </a:r>
            <a:r>
              <a:rPr lang="en-US" sz="2800" dirty="0" smtClean="0">
                <a:solidFill>
                  <a:srgbClr val="FF3366"/>
                </a:solidFill>
                <a:latin typeface="Roboto Black"/>
                <a:ea typeface="Times New Roman"/>
                <a:cs typeface="Times New Roman"/>
              </a:rPr>
              <a:t>M</a:t>
            </a:r>
            <a:r>
              <a:rPr lang="en-US" sz="2800" dirty="0" smtClean="0">
                <a:latin typeface="Roboto Black"/>
                <a:ea typeface="Times New Roman"/>
                <a:cs typeface="Times New Roman"/>
              </a:rPr>
              <a:t>edia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227385" y="1250606"/>
            <a:ext cx="4447668" cy="4661787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700" dirty="0">
              <a:ea typeface="Times New Roman"/>
              <a:cs typeface="Times New Roman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042791" y="2236024"/>
            <a:ext cx="3298687" cy="492709"/>
          </a:xfrm>
          <a:prstGeom prst="rect">
            <a:avLst/>
          </a:prstGeom>
        </p:spPr>
        <p:txBody>
          <a:bodyPr vert="horz" lIns="113137" tIns="56569" rIns="113137" bIns="56569" rtlCol="0">
            <a:normAutofit fontScale="92500"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900" dirty="0" smtClean="0">
                <a:latin typeface="Roboto Black"/>
                <a:ea typeface="Times New Roman"/>
                <a:cs typeface="Times New Roman"/>
              </a:rPr>
              <a:t>Позвоните +7 495 741 88 27</a:t>
            </a:r>
            <a:endParaRPr lang="ru-RU" sz="1900" dirty="0">
              <a:ea typeface="Times New Roman"/>
              <a:cs typeface="Times New Roman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042660" y="4062745"/>
            <a:ext cx="3298687" cy="1553929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 algn="ctr">
              <a:lnSpc>
                <a:spcPct val="115000"/>
              </a:lnSpc>
              <a:spcAft>
                <a:spcPts val="519"/>
              </a:spcAft>
            </a:pPr>
            <a:r>
              <a:rPr lang="en-US" sz="1900" dirty="0" smtClean="0">
                <a:latin typeface="Roboto Light"/>
                <a:ea typeface="Times New Roman"/>
                <a:cs typeface="Times New Roman"/>
              </a:rPr>
              <a:t>info</a:t>
            </a: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@</a:t>
            </a:r>
            <a:r>
              <a:rPr lang="en-US" sz="1900" dirty="0" err="1" smtClean="0">
                <a:latin typeface="Roboto Light"/>
                <a:ea typeface="Times New Roman"/>
                <a:cs typeface="Times New Roman"/>
              </a:rPr>
              <a:t>arrivomedia</a:t>
            </a: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.</a:t>
            </a:r>
            <a:r>
              <a:rPr lang="en-US" sz="1900" dirty="0" err="1" smtClean="0">
                <a:latin typeface="Roboto Light"/>
                <a:ea typeface="Times New Roman"/>
                <a:cs typeface="Times New Roman"/>
              </a:rPr>
              <a:t>ru</a:t>
            </a: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/>
            </a:r>
            <a:br>
              <a:rPr lang="ru-RU" sz="1900" dirty="0" smtClean="0">
                <a:latin typeface="Roboto Light"/>
                <a:ea typeface="Times New Roman"/>
                <a:cs typeface="Times New Roman"/>
              </a:rPr>
            </a:br>
            <a:r>
              <a:rPr lang="en-US" sz="1900" dirty="0" err="1" smtClean="0">
                <a:latin typeface="Roboto Light"/>
                <a:ea typeface="Times New Roman"/>
                <a:cs typeface="Times New Roman"/>
              </a:rPr>
              <a:t>arrivomedia</a:t>
            </a: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.</a:t>
            </a:r>
            <a:r>
              <a:rPr lang="en-US" sz="1900" dirty="0" err="1" smtClean="0">
                <a:latin typeface="Roboto Light"/>
                <a:ea typeface="Times New Roman"/>
                <a:cs typeface="Times New Roman"/>
              </a:rPr>
              <a:t>ru</a:t>
            </a: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/>
            </a:r>
            <a:br>
              <a:rPr lang="ru-RU" sz="1900" dirty="0" smtClean="0">
                <a:latin typeface="Roboto Light"/>
                <a:ea typeface="Times New Roman"/>
                <a:cs typeface="Times New Roman"/>
              </a:rPr>
            </a:br>
            <a:r>
              <a:rPr lang="ru-RU" sz="1900" dirty="0" err="1" smtClean="0">
                <a:latin typeface="Roboto Light"/>
                <a:ea typeface="Times New Roman"/>
                <a:cs typeface="Times New Roman"/>
              </a:rPr>
              <a:t>Головинское</a:t>
            </a:r>
            <a:r>
              <a:rPr lang="ru-RU" sz="1900" dirty="0" smtClean="0">
                <a:latin typeface="Roboto Light"/>
                <a:ea typeface="Times New Roman"/>
                <a:cs typeface="Times New Roman"/>
              </a:rPr>
              <a:t> шоссе, 13/2, Москва, 125212</a:t>
            </a:r>
            <a:endParaRPr lang="ru-RU" sz="1200" dirty="0">
              <a:ea typeface="Times New Roman"/>
              <a:cs typeface="Times New Roman"/>
            </a:endParaRPr>
          </a:p>
        </p:txBody>
      </p:sp>
      <p:pic>
        <p:nvPicPr>
          <p:cNvPr id="1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995" y="2880370"/>
            <a:ext cx="293377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2"/>
          <p:cNvSpPr txBox="1">
            <a:spLocks/>
          </p:cNvSpPr>
          <p:nvPr/>
        </p:nvSpPr>
        <p:spPr>
          <a:xfrm>
            <a:off x="8677051" y="864146"/>
            <a:ext cx="1296144" cy="1152128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6600" dirty="0" smtClean="0">
                <a:solidFill>
                  <a:srgbClr val="ECECEC"/>
                </a:solidFill>
                <a:latin typeface="Roboto Black"/>
                <a:ea typeface="Times New Roman"/>
                <a:cs typeface="Times New Roman"/>
              </a:rPr>
              <a:t>03</a:t>
            </a:r>
            <a:endParaRPr lang="ru-RU" sz="6600" dirty="0">
              <a:solidFill>
                <a:srgbClr val="ECECEC"/>
              </a:solidFill>
              <a:ea typeface="Times New Roman"/>
              <a:cs typeface="Times New Roman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500587" y="864146"/>
            <a:ext cx="1296144" cy="1152128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6600" dirty="0" smtClean="0">
                <a:solidFill>
                  <a:srgbClr val="ECECEC"/>
                </a:solidFill>
                <a:latin typeface="Roboto Black"/>
                <a:ea typeface="Times New Roman"/>
                <a:cs typeface="Times New Roman"/>
              </a:rPr>
              <a:t>02</a:t>
            </a:r>
            <a:endParaRPr lang="ru-RU" sz="6600" dirty="0">
              <a:solidFill>
                <a:srgbClr val="ECECEC"/>
              </a:solidFill>
              <a:ea typeface="Times New Roman"/>
              <a:cs typeface="Times New Roman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96131" y="864146"/>
            <a:ext cx="1296144" cy="1152128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6600" dirty="0" smtClean="0">
                <a:solidFill>
                  <a:srgbClr val="ECECEC"/>
                </a:solidFill>
                <a:latin typeface="Roboto Black"/>
                <a:ea typeface="Times New Roman"/>
                <a:cs typeface="Times New Roman"/>
              </a:rPr>
              <a:t>01</a:t>
            </a:r>
            <a:endParaRPr lang="ru-RU" sz="6600" dirty="0">
              <a:solidFill>
                <a:srgbClr val="ECECEC"/>
              </a:solidFill>
              <a:ea typeface="Times New Roman"/>
              <a:cs typeface="Times New Roman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5181" y="1152178"/>
            <a:ext cx="3891710" cy="2122440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Высокая конверсия сайта 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в заявки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Создаем сценарии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лидогенерации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через воронку конверсий. Тестируем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Usability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интерфейса </a:t>
            </a:r>
            <a: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и активных элементов.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47722" y="1152178"/>
            <a:ext cx="3891710" cy="2122440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Яркий дизайн, стройная архитектура 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Создаем сценарии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лидогенерации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через воронку конверсий. Тестируем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Usability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интерфейса </a:t>
            </a:r>
            <a: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и активных элементов.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709865" y="1130045"/>
            <a:ext cx="3891710" cy="1966349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Технологичная 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платформа 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Высокое качество кода, </a:t>
            </a:r>
            <a: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быстрая скорость работы. Простое администрирование.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600450"/>
            <a:ext cx="12601575" cy="3600451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47439" tIns="23720" rIns="47439" bIns="23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8139" y="3789954"/>
            <a:ext cx="1667876" cy="454808"/>
          </a:xfrm>
          <a:prstGeom prst="rect">
            <a:avLst/>
          </a:prstGeom>
        </p:spPr>
        <p:txBody>
          <a:bodyPr vert="horz" lIns="113137" tIns="56569" rIns="113137" bIns="56569" rtlCol="0">
            <a:normAutofit fontScale="92500"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900" dirty="0" smtClean="0">
                <a:latin typeface="Roboto Black"/>
                <a:ea typeface="Times New Roman"/>
                <a:cs typeface="Times New Roman"/>
              </a:rPr>
              <a:t>РЕКВИЗИТЫ</a:t>
            </a:r>
            <a:endParaRPr lang="ru-RU" sz="1900" dirty="0" smtClean="0">
              <a:ea typeface="Times New Roman"/>
              <a:cs typeface="Times New Roma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33499" y="3941556"/>
            <a:ext cx="11860449" cy="2994156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8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42191" y="4358464"/>
          <a:ext cx="11897513" cy="2554356"/>
        </p:xfrm>
        <a:graphic>
          <a:graphicData uri="http://schemas.openxmlformats.org/drawingml/2006/table">
            <a:tbl>
              <a:tblPr/>
              <a:tblGrid>
                <a:gridCol w="3883388"/>
                <a:gridCol w="8014125"/>
              </a:tblGrid>
              <a:tr h="42572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ООО «АРРИВО»</a:t>
                      </a:r>
                      <a:endParaRPr lang="ru-RU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юр./почтовый адрес</a:t>
                      </a:r>
                      <a:endParaRPr lang="ru-RU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Roboto Light"/>
                          <a:ea typeface="Times New Roman"/>
                          <a:cs typeface="Times New Roman"/>
                        </a:rPr>
                        <a:t>125212, г. Москва, Головинское ш., д. 13, кор. 2</a:t>
                      </a:r>
                      <a:endParaRPr lang="ru-RU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Roboto Light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latin typeface="Roboto Light"/>
                          <a:ea typeface="Times New Roman"/>
                          <a:cs typeface="Times New Roman"/>
                        </a:rPr>
                        <a:t>Golovinskoe</a:t>
                      </a: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dirty="0" err="1">
                          <a:latin typeface="Roboto Light"/>
                          <a:ea typeface="Times New Roman"/>
                          <a:cs typeface="Times New Roman"/>
                        </a:rPr>
                        <a:t>road</a:t>
                      </a: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 13/2, </a:t>
                      </a:r>
                      <a:r>
                        <a:rPr lang="ru-RU" sz="1900" dirty="0" err="1">
                          <a:latin typeface="Roboto Light"/>
                          <a:ea typeface="Times New Roman"/>
                          <a:cs typeface="Times New Roman"/>
                        </a:rPr>
                        <a:t>Moscow</a:t>
                      </a: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900" dirty="0" err="1">
                          <a:latin typeface="Roboto Light"/>
                          <a:ea typeface="Times New Roman"/>
                          <a:cs typeface="Times New Roman"/>
                        </a:rPr>
                        <a:t>Russia</a:t>
                      </a: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, 125212</a:t>
                      </a:r>
                      <a:endParaRPr lang="ru-RU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Телефон</a:t>
                      </a:r>
                      <a:endParaRPr lang="ru-RU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Roboto Light"/>
                          <a:ea typeface="Times New Roman"/>
                          <a:cs typeface="Times New Roman"/>
                        </a:rPr>
                        <a:t>+7 495 741 88 27</a:t>
                      </a:r>
                      <a:endParaRPr lang="ru-RU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Roboto Light"/>
                          <a:ea typeface="Times New Roman"/>
                          <a:cs typeface="Times New Roman"/>
                        </a:rPr>
                        <a:t>E-mail</a:t>
                      </a:r>
                      <a:endParaRPr lang="ru-RU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Roboto Light"/>
                          <a:ea typeface="Times New Roman"/>
                          <a:cs typeface="Times New Roman"/>
                        </a:rPr>
                        <a:t>olga@arrivomedia.ru</a:t>
                      </a:r>
                      <a:endParaRPr lang="ru-RU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Контактное лицо</a:t>
                      </a:r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Туртанова</a:t>
                      </a:r>
                      <a:r>
                        <a:rPr lang="ru-RU" sz="1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oboto Light" pitchFamily="2" charset="0"/>
                          <a:ea typeface="Roboto Light" pitchFamily="2" charset="0"/>
                          <a:cs typeface="Roboto Light" pitchFamily="2" charset="0"/>
                        </a:rPr>
                        <a:t> Ольга, коммерческий директор</a:t>
                      </a:r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boto Light" pitchFamily="2" charset="0"/>
                        <a:ea typeface="Roboto Light" pitchFamily="2" charset="0"/>
                        <a:cs typeface="Roboto Light" pitchFamily="2" charset="0"/>
                      </a:endParaRPr>
                    </a:p>
                  </a:txBody>
                  <a:tcPr marL="35299" marR="35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одзаголовок 2"/>
          <p:cNvSpPr txBox="1">
            <a:spLocks/>
          </p:cNvSpPr>
          <p:nvPr/>
        </p:nvSpPr>
        <p:spPr>
          <a:xfrm>
            <a:off x="396131" y="576114"/>
            <a:ext cx="1008112" cy="424545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 marL="424265" lvl="0" indent="-424265">
              <a:lnSpc>
                <a:spcPct val="115000"/>
              </a:lnSpc>
              <a:spcBef>
                <a:spcPct val="20000"/>
              </a:spcBef>
              <a:spcAft>
                <a:spcPts val="519"/>
              </a:spcAft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DIGITAL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1097" y="917104"/>
            <a:ext cx="739130" cy="0"/>
          </a:xfrm>
          <a:prstGeom prst="line">
            <a:avLst/>
          </a:prstGeom>
          <a:ln w="44450">
            <a:solidFill>
              <a:srgbClr val="FF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дзаголовок 2"/>
          <p:cNvSpPr txBox="1">
            <a:spLocks/>
          </p:cNvSpPr>
          <p:nvPr/>
        </p:nvSpPr>
        <p:spPr>
          <a:xfrm>
            <a:off x="4572595" y="576114"/>
            <a:ext cx="1008112" cy="424545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 marL="424265" indent="-424265">
              <a:lnSpc>
                <a:spcPct val="115000"/>
              </a:lnSpc>
              <a:spcBef>
                <a:spcPct val="20000"/>
              </a:spcBef>
              <a:spcAft>
                <a:spcPts val="519"/>
              </a:spcAft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DESING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97561" y="917104"/>
            <a:ext cx="667122" cy="0"/>
          </a:xfrm>
          <a:prstGeom prst="line">
            <a:avLst/>
          </a:prstGeom>
          <a:ln w="44450">
            <a:solidFill>
              <a:srgbClr val="FF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8696099" y="576114"/>
            <a:ext cx="1853160" cy="424545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 marL="424265" indent="-424265">
              <a:lnSpc>
                <a:spcPct val="115000"/>
              </a:lnSpc>
              <a:spcBef>
                <a:spcPct val="20000"/>
              </a:spcBef>
              <a:spcAft>
                <a:spcPts val="519"/>
              </a:spcAft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DEVELOPMENT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821065" y="917104"/>
            <a:ext cx="1368154" cy="0"/>
          </a:xfrm>
          <a:prstGeom prst="line">
            <a:avLst/>
          </a:prstGeom>
          <a:ln w="44450">
            <a:solidFill>
              <a:srgbClr val="FF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709499" cy="7344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16611" y="2664346"/>
            <a:ext cx="8280920" cy="2289350"/>
          </a:xfrm>
          <a:prstGeom prst="rect">
            <a:avLst/>
          </a:prstGeom>
        </p:spPr>
        <p:txBody>
          <a:bodyPr vert="horz" lIns="113137" tIns="56569" rIns="113137" bIns="56569" rtlCol="0"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4800" dirty="0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  <a:t>Корпоративные сайты </a:t>
            </a:r>
            <a:r>
              <a:rPr lang="ru-RU" sz="4800" dirty="0" err="1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  <a:t>Интернет-магазины</a:t>
            </a:r>
            <a:r>
              <a:rPr lang="ru-RU" sz="4800" dirty="0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</a:br>
            <a:r>
              <a:rPr lang="ru-RU" sz="4800" dirty="0" err="1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  <a:t>Стартапы</a:t>
            </a:r>
            <a:r>
              <a:rPr lang="ru-RU" sz="4800" dirty="0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  <a:t> и сервисы</a:t>
            </a:r>
            <a:endParaRPr lang="ru-RU" sz="48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2051" name="Picture 3" descr="C:\Users\Арриво\YandexDisk\Арриво Медиа\Редизайн\Лендинги\10 Разработка - заглушка\звезд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0000">
            <a:off x="790728" y="302512"/>
            <a:ext cx="889000" cy="952500"/>
          </a:xfrm>
          <a:prstGeom prst="rect">
            <a:avLst/>
          </a:prstGeom>
          <a:noFill/>
        </p:spPr>
      </p:pic>
      <p:pic>
        <p:nvPicPr>
          <p:cNvPr id="2052" name="Picture 4" descr="C:\Users\Арриво\YandexDisk\Арриво Медиа\Редизайн\Лендинги\10 Разработка - заглушка\Без имени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483" y="-359990"/>
            <a:ext cx="6197299" cy="3418160"/>
          </a:xfrm>
          <a:prstGeom prst="rect">
            <a:avLst/>
          </a:prstGeom>
          <a:noFill/>
        </p:spPr>
      </p:pic>
      <p:pic>
        <p:nvPicPr>
          <p:cNvPr id="2053" name="Picture 5" descr="C:\Users\Арриво\YandexDisk\Арриво Медиа\Редизайн\Лендинги\10 Разработка - заглушка\image 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71" y="1257775"/>
            <a:ext cx="3600400" cy="5943125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402783" y="5573241"/>
            <a:ext cx="3384376" cy="936104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3600" dirty="0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  <a:t>год гарантия</a:t>
            </a:r>
            <a:endParaRPr lang="ru-RU" sz="36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619" y="5184626"/>
            <a:ext cx="648072" cy="9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рриво\YandexDisk\Арриво Медиа\Редизайн\Лендинги\10 Разработка - заглушка\h10-background-2.jpg"/>
          <p:cNvPicPr>
            <a:picLocks noChangeAspect="1" noChangeArrowheads="1"/>
          </p:cNvPicPr>
          <p:nvPr/>
        </p:nvPicPr>
        <p:blipFill>
          <a:blip r:embed="rId2" cstate="print"/>
          <a:srcRect t="18689" b="16862"/>
          <a:stretch>
            <a:fillRect/>
          </a:stretch>
        </p:blipFill>
        <p:spPr bwMode="auto">
          <a:xfrm>
            <a:off x="0" y="0"/>
            <a:ext cx="11413355" cy="7200900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96131" y="1102629"/>
            <a:ext cx="2297962" cy="568511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900" dirty="0" smtClean="0">
                <a:solidFill>
                  <a:srgbClr val="FF3366"/>
                </a:solidFill>
                <a:latin typeface="Roboto Light"/>
                <a:ea typeface="Times New Roman"/>
                <a:cs typeface="Times New Roman"/>
              </a:rPr>
              <a:t>МЫ ДЕЛАЕМ</a:t>
            </a:r>
            <a:endParaRPr lang="ru-RU" sz="1200" dirty="0">
              <a:ea typeface="Times New Roman"/>
              <a:cs typeface="Times New Roman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6131" y="1671140"/>
            <a:ext cx="5967288" cy="2084539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4800" dirty="0" smtClean="0">
                <a:latin typeface="Roboto Black"/>
                <a:ea typeface="Times New Roman"/>
                <a:cs typeface="Times New Roman"/>
              </a:rPr>
              <a:t>Быстрые, </a:t>
            </a:r>
            <a:br>
              <a:rPr lang="ru-RU" sz="4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4800" dirty="0" smtClean="0">
                <a:latin typeface="Roboto Black"/>
                <a:ea typeface="Times New Roman"/>
                <a:cs typeface="Times New Roman"/>
              </a:rPr>
              <a:t>удобные сайты</a:t>
            </a:r>
            <a:endParaRPr lang="ru-RU" sz="4800" dirty="0">
              <a:ea typeface="Times New Roman"/>
              <a:cs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6131" y="3717778"/>
            <a:ext cx="6004352" cy="1826888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Простая и понятная структура увеличивает значения поведенческих факторов. Высокие показатели глубины просмотра, времени на сайте, активных действий пользователей, скорости загрузки - положительно влияют на рост трафика клиентов.</a:t>
            </a:r>
            <a:endParaRPr lang="ru-RU" sz="1800" dirty="0">
              <a:ea typeface="Times New Roman"/>
              <a:cs typeface="Times New Roman"/>
            </a:endParaRPr>
          </a:p>
        </p:txBody>
      </p:sp>
      <p:pic>
        <p:nvPicPr>
          <p:cNvPr id="3075" name="Picture 3" descr="C:\Users\Арриво\YandexDisk\Арриво Медиа\Редизайн\Лендинги\10 Разработка - заглушка\Logo-Color-AM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39" y="5544666"/>
            <a:ext cx="792088" cy="792088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188219" y="5734052"/>
            <a:ext cx="4320480" cy="458686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10 лет опыта, 556 клиентов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3076" name="Picture 4" descr="C:\Users\Арриво\YandexDisk\Арриво Медиа\Редизайн\Лендинги\10 Разработка - заглушка\h10-img-3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811" y="1728242"/>
            <a:ext cx="6374346" cy="465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рриво\YandexDisk\Арриво Медиа\Редизайн\Лендинги\10 Разработка - заглушка\h10-background-3.jpg"/>
          <p:cNvPicPr>
            <a:picLocks noChangeAspect="1" noChangeArrowheads="1"/>
          </p:cNvPicPr>
          <p:nvPr/>
        </p:nvPicPr>
        <p:blipFill>
          <a:blip r:embed="rId2" cstate="print"/>
          <a:srcRect t="18182" b="16883"/>
          <a:stretch>
            <a:fillRect/>
          </a:stretch>
        </p:blipFill>
        <p:spPr bwMode="auto">
          <a:xfrm>
            <a:off x="0" y="0"/>
            <a:ext cx="12637491" cy="7200900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524923" y="1008162"/>
            <a:ext cx="4032448" cy="1152128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Легко администрировать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Простая понятная панель администратора.</a:t>
            </a:r>
            <a:endParaRPr lang="ru-RU" sz="1800" dirty="0">
              <a:ea typeface="Times New Roman"/>
              <a:cs typeface="Times New Roman"/>
            </a:endParaRPr>
          </a:p>
        </p:txBody>
      </p:sp>
      <p:pic>
        <p:nvPicPr>
          <p:cNvPr id="4099" name="Picture 3" descr="C:\Users\Арриво\YandexDisk\Арриво Медиа\Редизайн\Лендинги\10 Разработка - заглушка\h10-img-3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045" y="1296194"/>
            <a:ext cx="7008609" cy="4896544"/>
          </a:xfrm>
          <a:prstGeom prst="rect">
            <a:avLst/>
          </a:prstGeom>
          <a:noFill/>
        </p:spPr>
      </p:pic>
      <p:pic>
        <p:nvPicPr>
          <p:cNvPr id="4100" name="Picture 4" descr="C:\Users\Арриво\YandexDisk\Арриво Медиа\Редизайн\Лендинги\10 Разработка - заглушка\ad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843" y="1008162"/>
            <a:ext cx="648072" cy="648072"/>
          </a:xfrm>
          <a:prstGeom prst="rect">
            <a:avLst/>
          </a:prstGeom>
          <a:noFill/>
        </p:spPr>
      </p:pic>
      <p:pic>
        <p:nvPicPr>
          <p:cNvPr id="4101" name="Picture 5" descr="C:\Users\Арриво\YandexDisk\Арриво Медиа\Редизайн\Лендинги\10 Разработка - заглушка\integr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843" y="2520330"/>
            <a:ext cx="648072" cy="648072"/>
          </a:xfrm>
          <a:prstGeom prst="rect">
            <a:avLst/>
          </a:prstGeom>
          <a:noFill/>
        </p:spPr>
      </p:pic>
      <p:pic>
        <p:nvPicPr>
          <p:cNvPr id="4102" name="Picture 6" descr="C:\Users\Арриво\YandexDisk\Арриво Медиа\Редизайн\Лендинги\10 Разработка - заглушка\suppo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843" y="4104506"/>
            <a:ext cx="648072" cy="648072"/>
          </a:xfrm>
          <a:prstGeom prst="rect">
            <a:avLst/>
          </a:prstGeom>
          <a:noFill/>
        </p:spPr>
      </p:pic>
      <p:pic>
        <p:nvPicPr>
          <p:cNvPr id="4103" name="Picture 7" descr="C:\Users\Арриво\YandexDisk\Арриво Медиа\Редизайн\Лендинги\10 Разработка - заглушка\cont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843" y="5616674"/>
            <a:ext cx="648072" cy="648072"/>
          </a:xfrm>
          <a:prstGeom prst="rect">
            <a:avLst/>
          </a:prstGeom>
          <a:noFill/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7596931" y="2520330"/>
            <a:ext cx="5040560" cy="1152128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Любая интеграция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1С Бухгалтерия, Склады.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Oracle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, SAP,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Яндекс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Маркет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, AMO CRM.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7596931" y="4104506"/>
            <a:ext cx="4896544" cy="1152128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Круглосуточная </a:t>
            </a:r>
            <a:r>
              <a:rPr lang="ru-RU" sz="1800" dirty="0" err="1" smtClean="0">
                <a:latin typeface="Roboto Black"/>
                <a:ea typeface="Times New Roman"/>
                <a:cs typeface="Times New Roman"/>
              </a:rPr>
              <a:t>техподержка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1 год гарантии на проект. Разработчики всегда на связи.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596931" y="5616674"/>
            <a:ext cx="4248472" cy="1008112"/>
          </a:xfrm>
          <a:prstGeom prst="rect">
            <a:avLst/>
          </a:prstGeom>
        </p:spPr>
        <p:txBody>
          <a:bodyPr vert="horz" lIns="113137" tIns="56569" rIns="113137" bIns="56569" rtlCol="0"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latin typeface="Roboto Black"/>
                <a:ea typeface="Times New Roman"/>
                <a:cs typeface="Times New Roman"/>
              </a:rPr>
              <a:t>Вовлекающий контент </a:t>
            </a:r>
            <a:r>
              <a:rPr lang="en-US" sz="1800" dirty="0" smtClean="0">
                <a:latin typeface="Roboto Black"/>
                <a:ea typeface="Times New Roman"/>
                <a:cs typeface="Times New Roman"/>
              </a:rPr>
              <a:t/>
            </a:r>
            <a:br>
              <a:rPr lang="en-US" sz="1800" dirty="0" smtClean="0">
                <a:latin typeface="Roboto Black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Создаем продающий контент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для сайтов. </a:t>
            </a:r>
            <a:endParaRPr lang="ru-RU" sz="1800" dirty="0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7164883" y="4968602"/>
            <a:ext cx="1656184" cy="1368152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9600" dirty="0" smtClean="0">
                <a:solidFill>
                  <a:srgbClr val="ECECEC"/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01</a:t>
            </a:r>
            <a:endParaRPr lang="ru-RU" sz="9600" dirty="0">
              <a:solidFill>
                <a:srgbClr val="ECECEC"/>
              </a:solidFill>
              <a:latin typeface="Playfair Display" pitchFamily="2" charset="-52"/>
              <a:ea typeface="Roboto" pitchFamily="2" charset="0"/>
              <a:cs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6131" y="1724062"/>
            <a:ext cx="2297962" cy="568511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1900" dirty="0" smtClean="0">
                <a:solidFill>
                  <a:srgbClr val="FF3366"/>
                </a:solidFill>
                <a:latin typeface="Roboto Light"/>
                <a:ea typeface="Times New Roman"/>
                <a:cs typeface="Times New Roman"/>
              </a:rPr>
              <a:t>MOBILE FIRST</a:t>
            </a:r>
            <a:endParaRPr lang="ru-RU" sz="1200" dirty="0">
              <a:ea typeface="Times New Roman"/>
              <a:cs typeface="Times New Roman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6131" y="2292574"/>
            <a:ext cx="4392488" cy="921198"/>
          </a:xfrm>
          <a:prstGeom prst="rect">
            <a:avLst/>
          </a:prstGeom>
        </p:spPr>
        <p:txBody>
          <a:bodyPr vert="horz" lIns="113137" tIns="56569" rIns="113137" bIns="56569" rtlCol="0"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4800" dirty="0" smtClean="0">
                <a:latin typeface="Roboto Black"/>
                <a:ea typeface="Times New Roman"/>
                <a:cs typeface="Times New Roman"/>
              </a:rPr>
              <a:t>Адаптивность</a:t>
            </a:r>
            <a:endParaRPr lang="ru-RU" sz="4800" dirty="0">
              <a:ea typeface="Times New Roman"/>
              <a:cs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6131" y="3331100"/>
            <a:ext cx="6004352" cy="1826888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Доля мобильного трафика составляет более 50 %. Поэтому мы уделяем особое внимание разработке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и адаптации интерфейса под мобильные устройства.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Важно сохранить полную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функционалость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сайта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и максимально оптимизировать конверсии.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6131" y="5229996"/>
            <a:ext cx="2448272" cy="458686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ellowtail" pitchFamily="2" charset="0"/>
                <a:ea typeface="Roboto" pitchFamily="2" charset="0"/>
                <a:cs typeface="Roboto" pitchFamily="2" charset="0"/>
              </a:rPr>
              <a:t>Digital Trends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026" name="Picture 2" descr="C:\Users\Арриво\YandexDisk\Арриво Медиа\Редизайн\Лендинги\10 Разработка - заглушка\h10-saas-slider-left-3-370x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883" y="1584226"/>
            <a:ext cx="2376038" cy="4097061"/>
          </a:xfrm>
          <a:prstGeom prst="rect">
            <a:avLst/>
          </a:prstGeom>
          <a:noFill/>
        </p:spPr>
      </p:pic>
      <p:pic>
        <p:nvPicPr>
          <p:cNvPr id="1027" name="Picture 3" descr="C:\Users\Арриво\YandexDisk\Арриво Медиа\Редизайн\Лендинги\10 Разработка - заглушка\h10-saas-slider-right-3-370x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179" y="1584226"/>
            <a:ext cx="2376038" cy="4097061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236891" y="5544666"/>
            <a:ext cx="2664296" cy="864096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Адаптивная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мобильная верстка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-52"/>
              <a:ea typeface="Roboto" pitchFamily="2" charset="0"/>
              <a:cs typeface="Roboto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901187" y="4968602"/>
            <a:ext cx="1656184" cy="1368152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9600" dirty="0" smtClean="0">
                <a:solidFill>
                  <a:srgbClr val="ECECEC"/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0</a:t>
            </a:r>
            <a:r>
              <a:rPr lang="ru-RU" sz="9600" dirty="0" smtClean="0">
                <a:solidFill>
                  <a:srgbClr val="ECECEC"/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2</a:t>
            </a:r>
            <a:endParaRPr lang="ru-RU" sz="9600" dirty="0">
              <a:solidFill>
                <a:srgbClr val="ECECEC"/>
              </a:solidFill>
              <a:latin typeface="Playfair Display" pitchFamily="2" charset="-52"/>
              <a:ea typeface="Roboto" pitchFamily="2" charset="0"/>
              <a:cs typeface="Roboto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9973195" y="5544666"/>
            <a:ext cx="2232248" cy="864096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Полная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layfair Display" pitchFamily="2" charset="-52"/>
                <a:ea typeface="Roboto" pitchFamily="2" charset="0"/>
                <a:cs typeface="Roboto" pitchFamily="2" charset="0"/>
              </a:rPr>
              <a:t>функциональность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-52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179932" y="0"/>
            <a:ext cx="12781507" cy="72009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88619" y="2952378"/>
            <a:ext cx="2592288" cy="1118155"/>
          </a:xfrm>
          <a:prstGeom prst="rect">
            <a:avLst/>
          </a:prstGeom>
        </p:spPr>
        <p:txBody>
          <a:bodyPr vert="horz" lIns="113139" tIns="56570" rIns="113139" bIns="56570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4800" dirty="0" smtClean="0">
                <a:solidFill>
                  <a:schemeClr val="bg1"/>
                </a:solidFill>
                <a:latin typeface="Roboto Black"/>
                <a:ea typeface="Times New Roman"/>
                <a:cs typeface="Times New Roman"/>
              </a:rPr>
              <a:t>КЕЙСЫ</a:t>
            </a:r>
            <a:endParaRPr lang="ru-RU" sz="4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5148659" y="2304306"/>
            <a:ext cx="1728192" cy="492709"/>
          </a:xfrm>
          <a:prstGeom prst="rect">
            <a:avLst/>
          </a:prstGeom>
        </p:spPr>
        <p:txBody>
          <a:bodyPr vert="horz" lIns="113139" tIns="56570" rIns="113139" bIns="56570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Arrivo</a:t>
            </a:r>
            <a:r>
              <a:rPr lang="ru-RU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Media</a:t>
            </a:r>
            <a:endParaRPr lang="ru-RU" sz="180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0427" y="4214448"/>
            <a:ext cx="5832648" cy="864096"/>
          </a:xfrm>
          <a:prstGeom prst="rect">
            <a:avLst/>
          </a:prstGeom>
          <a:solidFill>
            <a:srgbClr val="FED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440" tIns="23720" rIns="47440" bIns="23720"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3134554" y="4248522"/>
            <a:ext cx="5974545" cy="758014"/>
          </a:xfrm>
          <a:prstGeom prst="rect">
            <a:avLst/>
          </a:prstGeom>
        </p:spPr>
        <p:txBody>
          <a:bodyPr vert="horz" lIns="113139" tIns="56570" rIns="113139" bIns="56570" rtlCol="0">
            <a:no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spcAft>
                <a:spcPts val="519"/>
              </a:spcAft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РАЗРАБОТКА САЙТОВ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6131" y="583667"/>
            <a:ext cx="2297962" cy="568511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FF3366"/>
                </a:solidFill>
                <a:latin typeface="Roboto Light"/>
                <a:ea typeface="Times New Roman"/>
                <a:cs typeface="Times New Roman"/>
              </a:rPr>
              <a:t>ПОРТФОЛИО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6131" y="1072618"/>
            <a:ext cx="4392488" cy="921198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en-US" sz="3600" dirty="0" smtClean="0">
                <a:latin typeface="Roboto Black"/>
                <a:ea typeface="Times New Roman"/>
                <a:cs typeface="Times New Roman"/>
              </a:rPr>
              <a:t>Clio Soft</a:t>
            </a:r>
            <a:r>
              <a:rPr lang="ru-RU" sz="3600" dirty="0" smtClean="0">
                <a:latin typeface="Roboto Black"/>
                <a:ea typeface="Times New Roman"/>
                <a:cs typeface="Times New Roman"/>
              </a:rPr>
              <a:t> </a:t>
            </a:r>
            <a:r>
              <a:rPr lang="en-US" sz="3600" dirty="0" smtClean="0">
                <a:latin typeface="Roboto Black"/>
                <a:ea typeface="Times New Roman"/>
                <a:cs typeface="Times New Roman"/>
              </a:rPr>
              <a:t>&amp; Siemens</a:t>
            </a:r>
            <a:endParaRPr lang="ru-RU" sz="3600" dirty="0">
              <a:ea typeface="Times New Roman"/>
              <a:cs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6131" y="1944266"/>
            <a:ext cx="5472608" cy="3456384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Эксперты по PLM и цифровому производству. Компания работает с 2006 с крупнейшими промышленными холдингам России. Партнер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Siemens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, обладатель статуса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Smart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Expert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. </a:t>
            </a:r>
            <a:endParaRPr lang="en-US" sz="1800" dirty="0" smtClean="0">
              <a:solidFill>
                <a:srgbClr val="808080"/>
              </a:solidFill>
              <a:latin typeface="Roboto Ligh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За </a:t>
            </a:r>
            <a:r>
              <a:rPr lang="en-US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3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месяца создали интерфейс, адаптивную верстку, настроили движок, интегрировали верстку и протестировали. </a:t>
            </a:r>
          </a:p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На новом сайте в 4 раза выросла глубина просмотра, в 10 раз увеличилась </a:t>
            </a:r>
            <a:r>
              <a:rPr lang="ru-RU" sz="1800" dirty="0" err="1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браузерная</a:t>
            </a: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 сессия, в 12 раз выросла конверсия в заявки.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endParaRPr lang="ru-RU" sz="1800" dirty="0" smtClean="0">
              <a:solidFill>
                <a:srgbClr val="808080"/>
              </a:solidFill>
              <a:latin typeface="Roboto Ligh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800" dirty="0" smtClean="0">
              <a:solidFill>
                <a:srgbClr val="808080"/>
              </a:solidFill>
              <a:latin typeface="Roboto Ligh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800" dirty="0" smtClean="0">
              <a:solidFill>
                <a:srgbClr val="808080"/>
              </a:solidFill>
              <a:latin typeface="Roboto Ligh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96131" y="6264746"/>
            <a:ext cx="2160240" cy="432048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400" u="sng" dirty="0" smtClean="0">
                <a:solidFill>
                  <a:schemeClr val="bg1">
                    <a:lumMod val="65000"/>
                  </a:schemeClr>
                </a:solidFill>
                <a:latin typeface="Roboto Light"/>
                <a:ea typeface="Times New Roman"/>
                <a:cs typeface="Times New Roman"/>
                <a:hlinkClick r:id="rId2"/>
              </a:rPr>
              <a:t>ПОДРОБНЕЕ НА САЙТЕ</a:t>
            </a:r>
            <a:endParaRPr lang="ru-RU" sz="1400" u="sng" dirty="0">
              <a:solidFill>
                <a:schemeClr val="bg1">
                  <a:lumMod val="6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2054" name="Picture 6" descr="C:\Users\Арриво\YandexDisk\Арриво Медиа\Редизайн\Лендинги\10 Разработка - заглушка\628-6282062_device-frame-computer-monito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15" y="406474"/>
            <a:ext cx="8505825" cy="7010400"/>
          </a:xfrm>
          <a:prstGeom prst="rect">
            <a:avLst/>
          </a:prstGeom>
          <a:noFill/>
        </p:spPr>
      </p:pic>
      <p:pic>
        <p:nvPicPr>
          <p:cNvPr id="2055" name="Picture 7" descr="C:\Users\Арриво\YandexDisk\Арриво Медиа\Редизайн\Лендинги\10 Разработка - заглушка\Логотипы технологий\w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147" y="5577151"/>
            <a:ext cx="1944216" cy="39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Арриво\YandexDisk\Арриво Медиа\Редизайн\Лендинги\10 Разработка - заглушка\macbook_PNG5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819" y="1152178"/>
            <a:ext cx="8208912" cy="4958183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96131" y="583667"/>
            <a:ext cx="2297962" cy="568511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FF3366"/>
                </a:solidFill>
                <a:latin typeface="Roboto Light"/>
                <a:ea typeface="Times New Roman"/>
                <a:cs typeface="Times New Roman"/>
              </a:rPr>
              <a:t>ПОРТФОЛИО</a:t>
            </a:r>
            <a:endParaRPr lang="ru-RU" sz="1800" dirty="0">
              <a:ea typeface="Times New Roman"/>
              <a:cs typeface="Times New Roman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6131" y="1072618"/>
            <a:ext cx="4392488" cy="921198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3600" dirty="0" smtClean="0">
                <a:latin typeface="Roboto Black"/>
                <a:ea typeface="Times New Roman"/>
                <a:cs typeface="Times New Roman"/>
              </a:rPr>
              <a:t>ЦОД Останкино</a:t>
            </a:r>
            <a:endParaRPr lang="ru-RU" sz="3600" dirty="0">
              <a:ea typeface="Times New Roman"/>
              <a:cs typeface="Times New Roman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6131" y="1944266"/>
            <a:ext cx="5472608" cy="3456384"/>
          </a:xfrm>
          <a:prstGeom prst="rect">
            <a:avLst/>
          </a:prstGeom>
        </p:spPr>
        <p:txBody>
          <a:bodyPr vert="horz" lIns="113137" tIns="56569" rIns="113137" bIns="56569" rtlCol="0">
            <a:no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Одно из ключевых подразделений телевизионного центра Останкино.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От конкурентов его отличает собственное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не арендованное здание в центре Москвы, огромный эксплуатационный запас 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и высокая надежность.</a:t>
            </a:r>
          </a:p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За 5 месяцев с командой из 20 человек разработали современный адаптивный сайт. </a:t>
            </a:r>
          </a:p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  <a:t>Новый сайт позволил увеличить органический трафик в 6 раз, конверсии в заявки в 9 раз.</a:t>
            </a:r>
            <a:br>
              <a:rPr lang="ru-RU" sz="1800" dirty="0" smtClean="0">
                <a:solidFill>
                  <a:srgbClr val="808080"/>
                </a:solidFill>
                <a:latin typeface="Roboto Light"/>
                <a:ea typeface="Times New Roman"/>
                <a:cs typeface="Times New Roman"/>
              </a:rPr>
            </a:br>
            <a:endParaRPr lang="ru-RU" sz="1800" dirty="0" smtClean="0">
              <a:solidFill>
                <a:srgbClr val="808080"/>
              </a:solidFill>
              <a:latin typeface="Roboto Ligh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800" dirty="0" smtClean="0">
              <a:solidFill>
                <a:srgbClr val="808080"/>
              </a:solidFill>
              <a:latin typeface="Roboto Ligh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800" dirty="0" smtClean="0">
              <a:solidFill>
                <a:srgbClr val="808080"/>
              </a:solidFill>
              <a:latin typeface="Roboto Ligh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519"/>
              </a:spcAft>
            </a:pPr>
            <a:endParaRPr lang="ru-RU" sz="1800" dirty="0">
              <a:ea typeface="Times New Roman"/>
              <a:cs typeface="Times New Roman"/>
            </a:endParaRPr>
          </a:p>
        </p:txBody>
      </p:sp>
      <p:pic>
        <p:nvPicPr>
          <p:cNvPr id="3" name="Picture 3" descr="C:\Users\Арриво\YandexDisk\Арриво Медиа\Редизайн\Лендинги\10 Разработка - заглушка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739" y="2736354"/>
            <a:ext cx="2160240" cy="3907695"/>
          </a:xfrm>
          <a:prstGeom prst="rect">
            <a:avLst/>
          </a:prstGeom>
          <a:noFill/>
        </p:spPr>
      </p:pic>
      <p:pic>
        <p:nvPicPr>
          <p:cNvPr id="1032" name="Picture 8" descr="C:\Users\Арриво\YandexDisk\Арриво Медиа\Редизайн\Лендинги\10 Разработка - заглушка\Логотипы технологий\1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88" y="5688682"/>
            <a:ext cx="1629643" cy="315283"/>
          </a:xfrm>
          <a:prstGeom prst="rect">
            <a:avLst/>
          </a:prstGeom>
          <a:noFill/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96131" y="6264746"/>
            <a:ext cx="2160240" cy="432048"/>
          </a:xfrm>
          <a:prstGeom prst="rect">
            <a:avLst/>
          </a:prstGeom>
        </p:spPr>
        <p:txBody>
          <a:bodyPr vert="horz" lIns="113137" tIns="56569" rIns="113137" bIns="56569" rtlCol="0">
            <a:normAutofit/>
          </a:bodyPr>
          <a:lstStyle/>
          <a:p>
            <a:pPr>
              <a:lnSpc>
                <a:spcPct val="115000"/>
              </a:lnSpc>
              <a:spcAft>
                <a:spcPts val="519"/>
              </a:spcAft>
            </a:pPr>
            <a:r>
              <a:rPr lang="ru-RU" sz="1400" u="sng" dirty="0" smtClean="0">
                <a:solidFill>
                  <a:schemeClr val="bg1">
                    <a:lumMod val="65000"/>
                  </a:schemeClr>
                </a:solidFill>
                <a:latin typeface="Roboto Light"/>
                <a:ea typeface="Times New Roman"/>
                <a:cs typeface="Times New Roman"/>
                <a:hlinkClick r:id="rId5"/>
              </a:rPr>
              <a:t>ПОДРОБНЕЕ НА САЙТЕ</a:t>
            </a:r>
            <a:endParaRPr lang="ru-RU" sz="1400" u="sng" dirty="0">
              <a:solidFill>
                <a:schemeClr val="bg1">
                  <a:lumMod val="65000"/>
                </a:schemeClr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A5A5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302</Words>
  <Application>Microsoft Office PowerPoint</Application>
  <PresentationFormat>Произвольный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+7 (495) 741 88 27 info@arrivomedia.ru arrivomedia.ru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Arrivo Media</dc:title>
  <dc:creator>Арриво</dc:creator>
  <cp:lastModifiedBy>Арриво</cp:lastModifiedBy>
  <cp:revision>81</cp:revision>
  <dcterms:created xsi:type="dcterms:W3CDTF">2019-09-13T08:36:47Z</dcterms:created>
  <dcterms:modified xsi:type="dcterms:W3CDTF">2020-08-12T08:13:00Z</dcterms:modified>
</cp:coreProperties>
</file>